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6" r:id="rId4"/>
    <p:sldId id="268" r:id="rId5"/>
    <p:sldId id="269" r:id="rId6"/>
    <p:sldId id="263" r:id="rId7"/>
    <p:sldId id="264" r:id="rId8"/>
    <p:sldId id="265" r:id="rId9"/>
    <p:sldId id="258" r:id="rId10"/>
    <p:sldId id="260" r:id="rId11"/>
    <p:sldId id="261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84BFD-F8A9-4185-9706-9CFEAF84946B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B8AC2-875E-482B-AA45-2B200A9603A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B8AC2-875E-482B-AA45-2B200A9603AF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EC0E-2478-463D-94C4-0B37490A7523}" type="datetimeFigureOut">
              <a:rPr lang="da-DK" smtClean="0"/>
              <a:pPr/>
              <a:t>12-01-2020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67B9F-1A23-4848-9781-DA5D88A46CD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Bioteknisk bekæmpelse af </a:t>
            </a:r>
            <a:r>
              <a:rPr lang="da-DK" dirty="0" err="1" smtClean="0"/>
              <a:t>varroamider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v. Jimmy O. Olsen</a:t>
            </a:r>
          </a:p>
          <a:p>
            <a:r>
              <a:rPr lang="da-DK" dirty="0" smtClean="0"/>
              <a:t>Januar 2020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llipse 97"/>
          <p:cNvSpPr/>
          <p:nvPr/>
        </p:nvSpPr>
        <p:spPr>
          <a:xfrm>
            <a:off x="5715008" y="5429264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97" name="Ellipse 96"/>
          <p:cNvSpPr/>
          <p:nvPr/>
        </p:nvSpPr>
        <p:spPr>
          <a:xfrm>
            <a:off x="6000760" y="207167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642910" y="207167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92" name="Ellipse 91"/>
          <p:cNvSpPr/>
          <p:nvPr/>
        </p:nvSpPr>
        <p:spPr>
          <a:xfrm>
            <a:off x="6215074" y="4071942"/>
            <a:ext cx="285752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4" name="Ellipse 93"/>
          <p:cNvSpPr/>
          <p:nvPr/>
        </p:nvSpPr>
        <p:spPr>
          <a:xfrm>
            <a:off x="5715008" y="2714620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95" name="Ellipse 94"/>
          <p:cNvSpPr/>
          <p:nvPr/>
        </p:nvSpPr>
        <p:spPr>
          <a:xfrm>
            <a:off x="142844" y="4171516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93" name="Ellipse 92"/>
          <p:cNvSpPr/>
          <p:nvPr/>
        </p:nvSpPr>
        <p:spPr>
          <a:xfrm>
            <a:off x="142844" y="2728688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89" name="Ellipse 88"/>
          <p:cNvSpPr/>
          <p:nvPr/>
        </p:nvSpPr>
        <p:spPr>
          <a:xfrm>
            <a:off x="6000760" y="5214950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90" name="Tekstboks 89"/>
          <p:cNvSpPr txBox="1"/>
          <p:nvPr/>
        </p:nvSpPr>
        <p:spPr>
          <a:xfrm>
            <a:off x="6429388" y="5200882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87" name="Ellipse 86"/>
          <p:cNvSpPr/>
          <p:nvPr/>
        </p:nvSpPr>
        <p:spPr>
          <a:xfrm>
            <a:off x="4286248" y="5229018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26" name="Ellipse 25"/>
          <p:cNvSpPr/>
          <p:nvPr/>
        </p:nvSpPr>
        <p:spPr>
          <a:xfrm>
            <a:off x="428596" y="3500438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86" name="Ellipse 85"/>
          <p:cNvSpPr/>
          <p:nvPr/>
        </p:nvSpPr>
        <p:spPr>
          <a:xfrm>
            <a:off x="642910" y="372991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6215074" y="207167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cxnSp>
        <p:nvCxnSpPr>
          <p:cNvPr id="70" name="Lige pilforbindelse 69"/>
          <p:cNvCxnSpPr/>
          <p:nvPr/>
        </p:nvCxnSpPr>
        <p:spPr>
          <a:xfrm>
            <a:off x="3857620" y="5357826"/>
            <a:ext cx="1143008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ge pilforbindelse 44"/>
          <p:cNvCxnSpPr/>
          <p:nvPr/>
        </p:nvCxnSpPr>
        <p:spPr>
          <a:xfrm flipV="1">
            <a:off x="4143372" y="3000372"/>
            <a:ext cx="785818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frundet rektangel 36"/>
          <p:cNvSpPr/>
          <p:nvPr/>
        </p:nvSpPr>
        <p:spPr>
          <a:xfrm>
            <a:off x="1071538" y="3587042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Magasin </a:t>
            </a:r>
          </a:p>
          <a:p>
            <a:pPr algn="ctr"/>
            <a:endParaRPr lang="da-DK" dirty="0"/>
          </a:p>
        </p:txBody>
      </p:sp>
      <p:sp>
        <p:nvSpPr>
          <p:cNvPr id="36" name="Ellipse 35"/>
          <p:cNvSpPr/>
          <p:nvPr/>
        </p:nvSpPr>
        <p:spPr>
          <a:xfrm>
            <a:off x="4000496" y="5429264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428596" y="1658216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20" name="Afrundet rektangel 19"/>
          <p:cNvSpPr/>
          <p:nvPr/>
        </p:nvSpPr>
        <p:spPr>
          <a:xfrm>
            <a:off x="1071538" y="1658216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1</a:t>
            </a:r>
          </a:p>
          <a:p>
            <a:pPr algn="ctr"/>
            <a:r>
              <a:rPr lang="da-DK" dirty="0" smtClean="0"/>
              <a:t>Yngel &lt; 7 dage gl.</a:t>
            </a:r>
          </a:p>
          <a:p>
            <a:pPr algn="ctr"/>
            <a:r>
              <a:rPr lang="da-DK" dirty="0" smtClean="0"/>
              <a:t>Fri af sværmtrang</a:t>
            </a:r>
            <a:endParaRPr lang="da-DK" dirty="0"/>
          </a:p>
        </p:txBody>
      </p:sp>
      <p:sp>
        <p:nvSpPr>
          <p:cNvPr id="23" name="Ellipse 22"/>
          <p:cNvSpPr/>
          <p:nvPr/>
        </p:nvSpPr>
        <p:spPr>
          <a:xfrm>
            <a:off x="428596" y="2301158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4" name="Ellipse 23"/>
          <p:cNvSpPr/>
          <p:nvPr/>
        </p:nvSpPr>
        <p:spPr>
          <a:xfrm>
            <a:off x="428596" y="2515472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25" name="Ellipse 24"/>
          <p:cNvSpPr/>
          <p:nvPr/>
        </p:nvSpPr>
        <p:spPr>
          <a:xfrm>
            <a:off x="428596" y="2729786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27" name="Afrundet rektangel 26"/>
          <p:cNvSpPr/>
          <p:nvPr/>
        </p:nvSpPr>
        <p:spPr>
          <a:xfrm>
            <a:off x="1071538" y="4515736"/>
            <a:ext cx="2000264" cy="78581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endParaRPr lang="da-DK" dirty="0"/>
          </a:p>
        </p:txBody>
      </p:sp>
      <p:sp>
        <p:nvSpPr>
          <p:cNvPr id="28" name="Ellipse 27"/>
          <p:cNvSpPr/>
          <p:nvPr/>
        </p:nvSpPr>
        <p:spPr>
          <a:xfrm>
            <a:off x="4286248" y="5429264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4286248" y="5643578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2" name="Tekstboks 31"/>
          <p:cNvSpPr txBox="1"/>
          <p:nvPr/>
        </p:nvSpPr>
        <p:spPr>
          <a:xfrm>
            <a:off x="4000496" y="1000108"/>
            <a:ext cx="901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Uge 2</a:t>
            </a:r>
            <a:endParaRPr lang="da-DK" sz="2400" b="1" dirty="0"/>
          </a:p>
        </p:txBody>
      </p:sp>
      <p:sp>
        <p:nvSpPr>
          <p:cNvPr id="38" name="Rektangel 37"/>
          <p:cNvSpPr/>
          <p:nvPr/>
        </p:nvSpPr>
        <p:spPr>
          <a:xfrm>
            <a:off x="1043402" y="4515736"/>
            <a:ext cx="2071702" cy="714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Tekstboks 38"/>
          <p:cNvSpPr txBox="1"/>
          <p:nvPr/>
        </p:nvSpPr>
        <p:spPr>
          <a:xfrm>
            <a:off x="3357554" y="4005868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Stade 2 tømmes for yngel og ny familie dannes. </a:t>
            </a:r>
            <a:r>
              <a:rPr lang="da-DK" dirty="0" err="1" smtClean="0"/>
              <a:t>Trækbier</a:t>
            </a:r>
            <a:r>
              <a:rPr lang="da-DK" dirty="0" smtClean="0"/>
              <a:t> vender hjem.</a:t>
            </a:r>
            <a:endParaRPr lang="da-DK" dirty="0"/>
          </a:p>
        </p:txBody>
      </p:sp>
      <p:sp>
        <p:nvSpPr>
          <p:cNvPr id="34" name="Ellipse 33"/>
          <p:cNvSpPr/>
          <p:nvPr/>
        </p:nvSpPr>
        <p:spPr>
          <a:xfrm>
            <a:off x="4429124" y="314324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6000760" y="1643050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41" name="Afrundet rektangel 40"/>
          <p:cNvSpPr/>
          <p:nvPr/>
        </p:nvSpPr>
        <p:spPr>
          <a:xfrm>
            <a:off x="6643702" y="1643050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1</a:t>
            </a:r>
          </a:p>
          <a:p>
            <a:pPr algn="ctr"/>
            <a:r>
              <a:rPr lang="da-DK" dirty="0" smtClean="0"/>
              <a:t>Skift dronetavler resten af sæson</a:t>
            </a:r>
            <a:endParaRPr lang="da-DK" dirty="0"/>
          </a:p>
        </p:txBody>
      </p:sp>
      <p:sp>
        <p:nvSpPr>
          <p:cNvPr id="42" name="Ellipse 41"/>
          <p:cNvSpPr/>
          <p:nvPr/>
        </p:nvSpPr>
        <p:spPr>
          <a:xfrm>
            <a:off x="6000760" y="2285992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3" name="Ellipse 42"/>
          <p:cNvSpPr/>
          <p:nvPr/>
        </p:nvSpPr>
        <p:spPr>
          <a:xfrm>
            <a:off x="6000760" y="2500306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44" name="Ellipse 43"/>
          <p:cNvSpPr/>
          <p:nvPr/>
        </p:nvSpPr>
        <p:spPr>
          <a:xfrm>
            <a:off x="6000760" y="2714620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47" name="Ellipse 46"/>
          <p:cNvSpPr/>
          <p:nvPr/>
        </p:nvSpPr>
        <p:spPr>
          <a:xfrm>
            <a:off x="642910" y="3944232"/>
            <a:ext cx="285752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8" name="Ellipse 47"/>
          <p:cNvSpPr/>
          <p:nvPr/>
        </p:nvSpPr>
        <p:spPr>
          <a:xfrm>
            <a:off x="4572000" y="3413829"/>
            <a:ext cx="327956" cy="300923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49" name="Lige forbindelse 48"/>
          <p:cNvCxnSpPr/>
          <p:nvPr/>
        </p:nvCxnSpPr>
        <p:spPr>
          <a:xfrm>
            <a:off x="4500562" y="3385694"/>
            <a:ext cx="428628" cy="3571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Lige forbindelse 49"/>
          <p:cNvCxnSpPr/>
          <p:nvPr/>
        </p:nvCxnSpPr>
        <p:spPr>
          <a:xfrm rot="5400000" flipH="1" flipV="1">
            <a:off x="4557386" y="3372178"/>
            <a:ext cx="385323" cy="3560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lipse 57"/>
          <p:cNvSpPr/>
          <p:nvPr/>
        </p:nvSpPr>
        <p:spPr>
          <a:xfrm>
            <a:off x="6000760" y="3429000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62" name="Ellipse 61"/>
          <p:cNvSpPr/>
          <p:nvPr/>
        </p:nvSpPr>
        <p:spPr>
          <a:xfrm>
            <a:off x="6000760" y="4286256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63" name="Ellipse 62"/>
          <p:cNvSpPr/>
          <p:nvPr/>
        </p:nvSpPr>
        <p:spPr>
          <a:xfrm>
            <a:off x="6000760" y="4500570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66" name="Ellipse 65"/>
          <p:cNvSpPr/>
          <p:nvPr/>
        </p:nvSpPr>
        <p:spPr>
          <a:xfrm>
            <a:off x="6000760" y="5429264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6000760" y="5643578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9" name="Ellipse 68"/>
          <p:cNvSpPr/>
          <p:nvPr/>
        </p:nvSpPr>
        <p:spPr>
          <a:xfrm>
            <a:off x="6000760" y="6072206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73" name="Ellipse 72"/>
          <p:cNvSpPr/>
          <p:nvPr/>
        </p:nvSpPr>
        <p:spPr>
          <a:xfrm>
            <a:off x="4286248" y="585789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76" name="Ellipse 75"/>
          <p:cNvSpPr/>
          <p:nvPr/>
        </p:nvSpPr>
        <p:spPr>
          <a:xfrm>
            <a:off x="428596" y="4601242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77" name="Tekstboks 76"/>
          <p:cNvSpPr txBox="1"/>
          <p:nvPr/>
        </p:nvSpPr>
        <p:spPr>
          <a:xfrm>
            <a:off x="857224" y="4587174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78" name="Afrundet rektangel 77"/>
          <p:cNvSpPr/>
          <p:nvPr/>
        </p:nvSpPr>
        <p:spPr>
          <a:xfrm>
            <a:off x="6715140" y="5000636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</a:t>
            </a:r>
          </a:p>
          <a:p>
            <a:pPr algn="ctr"/>
            <a:r>
              <a:rPr lang="da-DK" dirty="0" smtClean="0"/>
              <a:t>Ny familie</a:t>
            </a:r>
          </a:p>
          <a:p>
            <a:pPr algn="ctr"/>
            <a:r>
              <a:rPr lang="da-DK" dirty="0" smtClean="0"/>
              <a:t>Yngel &gt; 1 uge </a:t>
            </a:r>
            <a:r>
              <a:rPr lang="da-DK" dirty="0" err="1" smtClean="0"/>
              <a:t>gl</a:t>
            </a:r>
            <a:endParaRPr lang="da-DK" dirty="0"/>
          </a:p>
        </p:txBody>
      </p:sp>
      <p:sp>
        <p:nvSpPr>
          <p:cNvPr id="79" name="Afrundet rektangel 78"/>
          <p:cNvSpPr/>
          <p:nvPr/>
        </p:nvSpPr>
        <p:spPr>
          <a:xfrm>
            <a:off x="6715140" y="3286124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r>
              <a:rPr lang="da-DK" dirty="0" err="1" smtClean="0"/>
              <a:t>Yngelfri</a:t>
            </a:r>
            <a:endParaRPr lang="da-DK" dirty="0"/>
          </a:p>
        </p:txBody>
      </p:sp>
      <p:sp>
        <p:nvSpPr>
          <p:cNvPr id="80" name="Ellipse 79"/>
          <p:cNvSpPr/>
          <p:nvPr/>
        </p:nvSpPr>
        <p:spPr>
          <a:xfrm>
            <a:off x="142844" y="4772254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81" name="Ellipse 80"/>
          <p:cNvSpPr/>
          <p:nvPr/>
        </p:nvSpPr>
        <p:spPr>
          <a:xfrm>
            <a:off x="428596" y="4786322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82" name="Ellipse 81"/>
          <p:cNvSpPr/>
          <p:nvPr/>
        </p:nvSpPr>
        <p:spPr>
          <a:xfrm>
            <a:off x="428596" y="4958432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0" name="Ellipse 29"/>
          <p:cNvSpPr/>
          <p:nvPr/>
        </p:nvSpPr>
        <p:spPr>
          <a:xfrm>
            <a:off x="428596" y="5143512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31" name="Ellipse 30"/>
          <p:cNvSpPr/>
          <p:nvPr/>
        </p:nvSpPr>
        <p:spPr>
          <a:xfrm>
            <a:off x="428596" y="417371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88" name="Tekstboks 87"/>
          <p:cNvSpPr txBox="1"/>
          <p:nvPr/>
        </p:nvSpPr>
        <p:spPr>
          <a:xfrm>
            <a:off x="4714876" y="5214950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99" name="Titel 9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2-familiesystem</a:t>
            </a:r>
            <a:br>
              <a:rPr lang="da-DK" dirty="0" smtClean="0"/>
            </a:br>
            <a:r>
              <a:rPr lang="da-DK" sz="2700" dirty="0"/>
              <a:t> </a:t>
            </a:r>
            <a:endParaRPr lang="da-D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Ellipse 107"/>
          <p:cNvSpPr/>
          <p:nvPr/>
        </p:nvSpPr>
        <p:spPr>
          <a:xfrm>
            <a:off x="5643570" y="514351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100" name="Ellipse 99"/>
          <p:cNvSpPr/>
          <p:nvPr/>
        </p:nvSpPr>
        <p:spPr>
          <a:xfrm>
            <a:off x="5929322" y="4257022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101" name="Tekstboks 100"/>
          <p:cNvSpPr txBox="1"/>
          <p:nvPr/>
        </p:nvSpPr>
        <p:spPr>
          <a:xfrm>
            <a:off x="6357950" y="4242954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98" name="Ellipse 97"/>
          <p:cNvSpPr/>
          <p:nvPr/>
        </p:nvSpPr>
        <p:spPr>
          <a:xfrm>
            <a:off x="142876" y="4500570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97" name="Ellipse 96"/>
          <p:cNvSpPr/>
          <p:nvPr/>
        </p:nvSpPr>
        <p:spPr>
          <a:xfrm>
            <a:off x="5643570" y="4500570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cxnSp>
        <p:nvCxnSpPr>
          <p:cNvPr id="89" name="Lige pilforbindelse 88"/>
          <p:cNvCxnSpPr>
            <a:stCxn id="39" idx="0"/>
          </p:cNvCxnSpPr>
          <p:nvPr/>
        </p:nvCxnSpPr>
        <p:spPr>
          <a:xfrm rot="5400000" flipH="1" flipV="1">
            <a:off x="5822165" y="5822173"/>
            <a:ext cx="714380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Lige pilforbindelse 82"/>
          <p:cNvCxnSpPr/>
          <p:nvPr/>
        </p:nvCxnSpPr>
        <p:spPr>
          <a:xfrm flipV="1">
            <a:off x="3357554" y="5429264"/>
            <a:ext cx="2214578" cy="9286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/>
          <p:cNvSpPr/>
          <p:nvPr/>
        </p:nvSpPr>
        <p:spPr>
          <a:xfrm>
            <a:off x="428596" y="4286256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57" name="Tekstboks 56"/>
          <p:cNvSpPr txBox="1"/>
          <p:nvPr/>
        </p:nvSpPr>
        <p:spPr>
          <a:xfrm>
            <a:off x="857224" y="4272188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32" name="Tekstboks 31"/>
          <p:cNvSpPr txBox="1"/>
          <p:nvPr/>
        </p:nvSpPr>
        <p:spPr>
          <a:xfrm>
            <a:off x="3786182" y="1038509"/>
            <a:ext cx="1406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Uge 3 + …</a:t>
            </a:r>
            <a:endParaRPr lang="da-DK" sz="2400" b="1" dirty="0"/>
          </a:p>
        </p:txBody>
      </p:sp>
      <p:sp>
        <p:nvSpPr>
          <p:cNvPr id="39" name="Tekstboks 38"/>
          <p:cNvSpPr txBox="1"/>
          <p:nvPr/>
        </p:nvSpPr>
        <p:spPr>
          <a:xfrm>
            <a:off x="5357818" y="628652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Fra stade 1</a:t>
            </a:r>
            <a:endParaRPr lang="da-DK" dirty="0"/>
          </a:p>
        </p:txBody>
      </p:sp>
      <p:sp>
        <p:nvSpPr>
          <p:cNvPr id="58" name="Ellipse 57"/>
          <p:cNvSpPr/>
          <p:nvPr/>
        </p:nvSpPr>
        <p:spPr>
          <a:xfrm>
            <a:off x="428596" y="2357430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62" name="Ellipse 61"/>
          <p:cNvSpPr/>
          <p:nvPr/>
        </p:nvSpPr>
        <p:spPr>
          <a:xfrm>
            <a:off x="428596" y="3214686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63" name="Ellipse 62"/>
          <p:cNvSpPr/>
          <p:nvPr/>
        </p:nvSpPr>
        <p:spPr>
          <a:xfrm>
            <a:off x="428596" y="3429000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66" name="Ellipse 65"/>
          <p:cNvSpPr/>
          <p:nvPr/>
        </p:nvSpPr>
        <p:spPr>
          <a:xfrm>
            <a:off x="428596" y="4500570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428596" y="4714884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9" name="Ellipse 68"/>
          <p:cNvSpPr/>
          <p:nvPr/>
        </p:nvSpPr>
        <p:spPr>
          <a:xfrm>
            <a:off x="5929322" y="585789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78" name="Afrundet rektangel 77"/>
          <p:cNvSpPr/>
          <p:nvPr/>
        </p:nvSpPr>
        <p:spPr>
          <a:xfrm>
            <a:off x="1142976" y="4071942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</a:t>
            </a:r>
          </a:p>
          <a:p>
            <a:pPr algn="ctr"/>
            <a:r>
              <a:rPr lang="da-DK" dirty="0" smtClean="0"/>
              <a:t>Yngel &gt; 2 uger gl.</a:t>
            </a:r>
            <a:endParaRPr lang="da-DK" dirty="0"/>
          </a:p>
        </p:txBody>
      </p:sp>
      <p:sp>
        <p:nvSpPr>
          <p:cNvPr id="79" name="Afrundet rektangel 78"/>
          <p:cNvSpPr/>
          <p:nvPr/>
        </p:nvSpPr>
        <p:spPr>
          <a:xfrm>
            <a:off x="1142976" y="2357430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r>
              <a:rPr lang="da-DK" dirty="0" smtClean="0"/>
              <a:t>7 dage u. yngel</a:t>
            </a:r>
          </a:p>
          <a:p>
            <a:pPr algn="ctr"/>
            <a:endParaRPr lang="da-DK" dirty="0"/>
          </a:p>
        </p:txBody>
      </p:sp>
      <p:sp>
        <p:nvSpPr>
          <p:cNvPr id="51" name="Ellipse 50"/>
          <p:cNvSpPr/>
          <p:nvPr/>
        </p:nvSpPr>
        <p:spPr>
          <a:xfrm>
            <a:off x="5929322" y="2357430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52" name="Afrundet rektangel 51"/>
          <p:cNvSpPr/>
          <p:nvPr/>
        </p:nvSpPr>
        <p:spPr>
          <a:xfrm>
            <a:off x="6572264" y="2357430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r>
              <a:rPr lang="da-DK" dirty="0" smtClean="0"/>
              <a:t>Skift dronetavler resten af sæson</a:t>
            </a:r>
          </a:p>
        </p:txBody>
      </p:sp>
      <p:sp>
        <p:nvSpPr>
          <p:cNvPr id="54" name="Ellipse 53"/>
          <p:cNvSpPr/>
          <p:nvPr/>
        </p:nvSpPr>
        <p:spPr>
          <a:xfrm>
            <a:off x="5929322" y="3214686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55" name="Ellipse 54"/>
          <p:cNvSpPr/>
          <p:nvPr/>
        </p:nvSpPr>
        <p:spPr>
          <a:xfrm>
            <a:off x="5929322" y="3429000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59" name="Ellipse 58"/>
          <p:cNvSpPr/>
          <p:nvPr/>
        </p:nvSpPr>
        <p:spPr>
          <a:xfrm>
            <a:off x="4429124" y="5290472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61" name="Ellipse 60"/>
          <p:cNvSpPr/>
          <p:nvPr/>
        </p:nvSpPr>
        <p:spPr>
          <a:xfrm>
            <a:off x="4429124" y="5705032"/>
            <a:ext cx="642942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u.Dr</a:t>
            </a:r>
            <a:endParaRPr lang="da-DK" sz="1200" dirty="0"/>
          </a:p>
        </p:txBody>
      </p:sp>
      <p:sp>
        <p:nvSpPr>
          <p:cNvPr id="64" name="Ellipse 63"/>
          <p:cNvSpPr/>
          <p:nvPr/>
        </p:nvSpPr>
        <p:spPr>
          <a:xfrm>
            <a:off x="4429124" y="6133660"/>
            <a:ext cx="642942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b.Dr</a:t>
            </a:r>
            <a:endParaRPr lang="da-DK" sz="1200" dirty="0"/>
          </a:p>
        </p:txBody>
      </p:sp>
      <p:sp>
        <p:nvSpPr>
          <p:cNvPr id="65" name="Tekstboks 64"/>
          <p:cNvSpPr txBox="1"/>
          <p:nvPr/>
        </p:nvSpPr>
        <p:spPr>
          <a:xfrm>
            <a:off x="3571868" y="5204966"/>
            <a:ext cx="724557" cy="1295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 smtClean="0"/>
              <a:t>Uge 3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Uge 4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Uge 5</a:t>
            </a:r>
            <a:endParaRPr lang="da-DK" dirty="0"/>
          </a:p>
        </p:txBody>
      </p:sp>
      <p:sp>
        <p:nvSpPr>
          <p:cNvPr id="68" name="Tekstboks 67"/>
          <p:cNvSpPr txBox="1"/>
          <p:nvPr/>
        </p:nvSpPr>
        <p:spPr>
          <a:xfrm>
            <a:off x="4929190" y="5276404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71" name="Tekstboks 70"/>
          <p:cNvSpPr txBox="1"/>
          <p:nvPr/>
        </p:nvSpPr>
        <p:spPr>
          <a:xfrm>
            <a:off x="5072066" y="6133660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72" name="Tekstboks 71"/>
          <p:cNvSpPr txBox="1"/>
          <p:nvPr/>
        </p:nvSpPr>
        <p:spPr>
          <a:xfrm>
            <a:off x="5072066" y="5705032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84" name="Afrundet rektangel 83"/>
          <p:cNvSpPr/>
          <p:nvPr/>
        </p:nvSpPr>
        <p:spPr>
          <a:xfrm>
            <a:off x="6572264" y="4071942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3</a:t>
            </a:r>
          </a:p>
          <a:p>
            <a:pPr algn="ctr"/>
            <a:r>
              <a:rPr lang="da-DK" dirty="0" smtClean="0"/>
              <a:t>Ny familie</a:t>
            </a:r>
          </a:p>
          <a:p>
            <a:pPr algn="ctr"/>
            <a:r>
              <a:rPr lang="da-DK" dirty="0" smtClean="0"/>
              <a:t>Skift dronetavler resten af sæson</a:t>
            </a:r>
            <a:endParaRPr lang="da-DK" dirty="0"/>
          </a:p>
        </p:txBody>
      </p:sp>
      <p:sp>
        <p:nvSpPr>
          <p:cNvPr id="92" name="Ellipse 91"/>
          <p:cNvSpPr/>
          <p:nvPr/>
        </p:nvSpPr>
        <p:spPr>
          <a:xfrm>
            <a:off x="5929322" y="4500570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5929322" y="4714884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5" name="Ellipse 94"/>
          <p:cNvSpPr/>
          <p:nvPr/>
        </p:nvSpPr>
        <p:spPr>
          <a:xfrm>
            <a:off x="5929322" y="514351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96" name="Tekstboks 95"/>
          <p:cNvSpPr txBox="1"/>
          <p:nvPr/>
        </p:nvSpPr>
        <p:spPr>
          <a:xfrm>
            <a:off x="2428860" y="621508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Udefra:</a:t>
            </a:r>
            <a:endParaRPr lang="da-DK" dirty="0"/>
          </a:p>
        </p:txBody>
      </p:sp>
      <p:sp>
        <p:nvSpPr>
          <p:cNvPr id="102" name="Ellipse 101"/>
          <p:cNvSpPr/>
          <p:nvPr/>
        </p:nvSpPr>
        <p:spPr>
          <a:xfrm>
            <a:off x="642910" y="278605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03" name="Ellipse 102"/>
          <p:cNvSpPr/>
          <p:nvPr/>
        </p:nvSpPr>
        <p:spPr>
          <a:xfrm>
            <a:off x="6143636" y="278605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07" name="Ellipse 106"/>
          <p:cNvSpPr/>
          <p:nvPr/>
        </p:nvSpPr>
        <p:spPr>
          <a:xfrm>
            <a:off x="428596" y="514351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109" name="Titel 10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2-familiesystem</a:t>
            </a:r>
            <a:br>
              <a:rPr lang="da-DK" dirty="0" smtClean="0"/>
            </a:br>
            <a:r>
              <a:rPr lang="da-DK" sz="2700" dirty="0" smtClean="0"/>
              <a:t> </a:t>
            </a:r>
            <a:endParaRPr lang="da-D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Bioteknisk behandling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911741"/>
          </a:xfrm>
        </p:spPr>
        <p:txBody>
          <a:bodyPr/>
          <a:lstStyle/>
          <a:p>
            <a:r>
              <a:rPr lang="da-DK" dirty="0" smtClean="0"/>
              <a:t>Grundlæggende principper:</a:t>
            </a:r>
          </a:p>
          <a:p>
            <a:pPr lvl="2"/>
            <a:endParaRPr lang="da-DK" dirty="0" smtClean="0"/>
          </a:p>
          <a:p>
            <a:pPr lvl="2"/>
            <a:r>
              <a:rPr lang="da-DK" dirty="0" smtClean="0"/>
              <a:t>Ingen kemi, heller ikke syrer.</a:t>
            </a:r>
          </a:p>
          <a:p>
            <a:pPr lvl="2"/>
            <a:endParaRPr lang="da-DK" dirty="0"/>
          </a:p>
          <a:p>
            <a:pPr lvl="2"/>
            <a:r>
              <a:rPr lang="da-DK" dirty="0" smtClean="0"/>
              <a:t>Adskillelse af dronning og yngelleje bryder sværmtrang</a:t>
            </a:r>
          </a:p>
          <a:p>
            <a:pPr lvl="2"/>
            <a:endParaRPr lang="da-DK" dirty="0"/>
          </a:p>
          <a:p>
            <a:pPr lvl="2"/>
            <a:r>
              <a:rPr lang="da-DK" dirty="0" err="1" smtClean="0"/>
              <a:t>Varroa</a:t>
            </a:r>
            <a:r>
              <a:rPr lang="da-DK" dirty="0" smtClean="0"/>
              <a:t>  angriber ikke æg/larver som er under 7 dage gamle</a:t>
            </a:r>
          </a:p>
          <a:p>
            <a:pPr lvl="2"/>
            <a:endParaRPr lang="da-DK" dirty="0" smtClean="0"/>
          </a:p>
          <a:p>
            <a:pPr lvl="2"/>
            <a:r>
              <a:rPr lang="da-DK" dirty="0" err="1" smtClean="0"/>
              <a:t>Varroa</a:t>
            </a:r>
            <a:r>
              <a:rPr lang="da-DK" dirty="0" smtClean="0"/>
              <a:t> vælger KUN dronetavlen hvis der ikke lægges anden yngel i 14 dage</a:t>
            </a:r>
          </a:p>
          <a:p>
            <a:pPr lvl="2"/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Bioteknisk behandling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Forebyggelse </a:t>
            </a:r>
          </a:p>
          <a:p>
            <a:pPr lvl="2"/>
            <a:r>
              <a:rPr lang="da-DK" dirty="0" smtClean="0"/>
              <a:t>Dronetavler</a:t>
            </a:r>
          </a:p>
          <a:p>
            <a:pPr lvl="2"/>
            <a:endParaRPr lang="da-DK" dirty="0"/>
          </a:p>
          <a:p>
            <a:r>
              <a:rPr lang="da-DK" dirty="0" smtClean="0"/>
              <a:t>1-familiesystem - sværmhindring</a:t>
            </a:r>
          </a:p>
          <a:p>
            <a:pPr lvl="2"/>
            <a:r>
              <a:rPr lang="da-DK" dirty="0" smtClean="0"/>
              <a:t>Hvis du ikke har et andet stade uden sværmtrang</a:t>
            </a:r>
          </a:p>
          <a:p>
            <a:pPr lvl="2"/>
            <a:r>
              <a:rPr lang="da-DK" dirty="0" smtClean="0"/>
              <a:t>1 ny familie dannes pr 1 stade der behandles</a:t>
            </a:r>
          </a:p>
          <a:p>
            <a:pPr lvl="2"/>
            <a:endParaRPr lang="da-DK" dirty="0"/>
          </a:p>
          <a:p>
            <a:r>
              <a:rPr lang="da-DK" dirty="0" smtClean="0"/>
              <a:t>2-familiesystem - sværmhindring</a:t>
            </a:r>
          </a:p>
          <a:p>
            <a:pPr lvl="2"/>
            <a:r>
              <a:rPr lang="da-DK" dirty="0" smtClean="0"/>
              <a:t>Kræver et andet stade uden sværmtrang</a:t>
            </a:r>
          </a:p>
          <a:p>
            <a:pPr lvl="2"/>
            <a:r>
              <a:rPr lang="da-DK" dirty="0" smtClean="0"/>
              <a:t>1 ny familie dannes pr 2 stader der behandles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Forebyggelse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smtClean="0"/>
              <a:t>Dronetavler fra første tilsyn (når kirsebær blomstrer)</a:t>
            </a:r>
          </a:p>
          <a:p>
            <a:endParaRPr lang="da-DK" sz="2400" dirty="0" smtClean="0"/>
          </a:p>
          <a:p>
            <a:r>
              <a:rPr lang="da-DK" sz="2400" dirty="0" smtClean="0"/>
              <a:t>Gerne todelt – tilses hver 7.dag til sværmtrang er udløst</a:t>
            </a:r>
          </a:p>
          <a:p>
            <a:endParaRPr lang="da-DK" sz="2400" dirty="0" smtClean="0"/>
          </a:p>
          <a:p>
            <a:r>
              <a:rPr lang="da-DK" sz="2400" dirty="0" smtClean="0"/>
              <a:t>Tilse hver 10. dag derefter og indtil droneslag</a:t>
            </a:r>
            <a:endParaRPr lang="da-D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Anvendte symboler</a:t>
            </a:r>
            <a:endParaRPr lang="da-DK" dirty="0"/>
          </a:p>
        </p:txBody>
      </p:sp>
      <p:sp>
        <p:nvSpPr>
          <p:cNvPr id="4" name="Ellipse 3"/>
          <p:cNvSpPr/>
          <p:nvPr/>
        </p:nvSpPr>
        <p:spPr>
          <a:xfrm>
            <a:off x="1714480" y="2214554"/>
            <a:ext cx="1500198" cy="857256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dirty="0" err="1" smtClean="0"/>
              <a:t>Dr</a:t>
            </a:r>
            <a:endParaRPr lang="da-DK" sz="2800" dirty="0"/>
          </a:p>
        </p:txBody>
      </p:sp>
      <p:sp>
        <p:nvSpPr>
          <p:cNvPr id="5" name="Ellipse 4"/>
          <p:cNvSpPr/>
          <p:nvPr/>
        </p:nvSpPr>
        <p:spPr>
          <a:xfrm>
            <a:off x="1714480" y="2857496"/>
            <a:ext cx="1500198" cy="85725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dirty="0" err="1" smtClean="0"/>
              <a:t>Dc</a:t>
            </a:r>
            <a:endParaRPr lang="da-DK" sz="2800" dirty="0"/>
          </a:p>
        </p:txBody>
      </p:sp>
      <p:sp>
        <p:nvSpPr>
          <p:cNvPr id="6" name="Ellipse 5"/>
          <p:cNvSpPr/>
          <p:nvPr/>
        </p:nvSpPr>
        <p:spPr>
          <a:xfrm>
            <a:off x="1714480" y="3429000"/>
            <a:ext cx="1500198" cy="85725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dirty="0" smtClean="0">
                <a:solidFill>
                  <a:schemeClr val="tx1"/>
                </a:solidFill>
              </a:rPr>
              <a:t>Y</a:t>
            </a:r>
            <a:endParaRPr lang="da-DK" sz="2800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1714480" y="4071942"/>
            <a:ext cx="1500198" cy="8572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" name="Ellipse 7"/>
          <p:cNvSpPr/>
          <p:nvPr/>
        </p:nvSpPr>
        <p:spPr>
          <a:xfrm>
            <a:off x="1714480" y="4714884"/>
            <a:ext cx="1500198" cy="8572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dirty="0"/>
              <a:t>T</a:t>
            </a:r>
          </a:p>
        </p:txBody>
      </p:sp>
      <p:sp>
        <p:nvSpPr>
          <p:cNvPr id="9" name="Ellipse 8"/>
          <p:cNvSpPr/>
          <p:nvPr/>
        </p:nvSpPr>
        <p:spPr>
          <a:xfrm>
            <a:off x="1714480" y="5357826"/>
            <a:ext cx="1500198" cy="857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800" dirty="0" smtClean="0"/>
              <a:t>DT</a:t>
            </a:r>
            <a:endParaRPr lang="da-DK" sz="2800" dirty="0"/>
          </a:p>
        </p:txBody>
      </p:sp>
      <p:sp>
        <p:nvSpPr>
          <p:cNvPr id="11" name="Tekstboks 10"/>
          <p:cNvSpPr txBox="1"/>
          <p:nvPr/>
        </p:nvSpPr>
        <p:spPr>
          <a:xfrm>
            <a:off x="3591634" y="2214554"/>
            <a:ext cx="3480696" cy="39035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2800" dirty="0" smtClean="0"/>
              <a:t>Dronning</a:t>
            </a:r>
          </a:p>
          <a:p>
            <a:pPr>
              <a:lnSpc>
                <a:spcPct val="150000"/>
              </a:lnSpc>
            </a:pPr>
            <a:r>
              <a:rPr lang="da-DK" sz="2800" dirty="0" smtClean="0"/>
              <a:t>Dronningeceller</a:t>
            </a:r>
          </a:p>
          <a:p>
            <a:pPr>
              <a:lnSpc>
                <a:spcPct val="150000"/>
              </a:lnSpc>
            </a:pPr>
            <a:r>
              <a:rPr lang="da-DK" sz="2800" dirty="0" smtClean="0"/>
              <a:t>Yngelleje</a:t>
            </a:r>
          </a:p>
          <a:p>
            <a:pPr>
              <a:lnSpc>
                <a:spcPct val="150000"/>
              </a:lnSpc>
            </a:pPr>
            <a:r>
              <a:rPr lang="da-DK" sz="2800" dirty="0" err="1" smtClean="0"/>
              <a:t>Ammebier</a:t>
            </a:r>
            <a:r>
              <a:rPr lang="da-DK" sz="2800" dirty="0" smtClean="0"/>
              <a:t> / unge biler</a:t>
            </a:r>
          </a:p>
          <a:p>
            <a:pPr>
              <a:lnSpc>
                <a:spcPct val="150000"/>
              </a:lnSpc>
            </a:pPr>
            <a:r>
              <a:rPr lang="da-DK" sz="2800" dirty="0" err="1" smtClean="0"/>
              <a:t>Trækbier</a:t>
            </a:r>
            <a:endParaRPr lang="da-DK" sz="2800" dirty="0" smtClean="0"/>
          </a:p>
          <a:p>
            <a:pPr>
              <a:lnSpc>
                <a:spcPct val="150000"/>
              </a:lnSpc>
            </a:pPr>
            <a:r>
              <a:rPr lang="da-DK" sz="2800" dirty="0" smtClean="0"/>
              <a:t>Dronetavle</a:t>
            </a:r>
            <a:endParaRPr lang="da-DK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Ellipse 49"/>
          <p:cNvSpPr/>
          <p:nvPr/>
        </p:nvSpPr>
        <p:spPr>
          <a:xfrm>
            <a:off x="5643570" y="300037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57" name="Ellipse 56"/>
          <p:cNvSpPr/>
          <p:nvPr/>
        </p:nvSpPr>
        <p:spPr>
          <a:xfrm>
            <a:off x="214314" y="300037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cxnSp>
        <p:nvCxnSpPr>
          <p:cNvPr id="35" name="Lige pilforbindelse 34"/>
          <p:cNvCxnSpPr/>
          <p:nvPr/>
        </p:nvCxnSpPr>
        <p:spPr>
          <a:xfrm>
            <a:off x="4000496" y="3714752"/>
            <a:ext cx="928694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1 familie system </a:t>
            </a:r>
            <a:br>
              <a:rPr lang="da-DK" dirty="0" smtClean="0"/>
            </a:br>
            <a:endParaRPr lang="da-DK" sz="2700" dirty="0"/>
          </a:p>
        </p:txBody>
      </p:sp>
      <p:sp>
        <p:nvSpPr>
          <p:cNvPr id="4" name="Ellipse 3"/>
          <p:cNvSpPr/>
          <p:nvPr/>
        </p:nvSpPr>
        <p:spPr>
          <a:xfrm>
            <a:off x="428596" y="1928802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5" name="Afrundet rektangel 4"/>
          <p:cNvSpPr/>
          <p:nvPr/>
        </p:nvSpPr>
        <p:spPr>
          <a:xfrm>
            <a:off x="1071538" y="1928802"/>
            <a:ext cx="2000264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1</a:t>
            </a:r>
          </a:p>
          <a:p>
            <a:pPr algn="ctr"/>
            <a:r>
              <a:rPr lang="da-DK" dirty="0" smtClean="0"/>
              <a:t>sværmelyst</a:t>
            </a:r>
            <a:endParaRPr lang="da-DK" dirty="0"/>
          </a:p>
        </p:txBody>
      </p:sp>
      <p:sp>
        <p:nvSpPr>
          <p:cNvPr id="6" name="Ellipse 5"/>
          <p:cNvSpPr/>
          <p:nvPr/>
        </p:nvSpPr>
        <p:spPr>
          <a:xfrm>
            <a:off x="428596" y="2143116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7" name="Ellipse 6"/>
          <p:cNvSpPr/>
          <p:nvPr/>
        </p:nvSpPr>
        <p:spPr>
          <a:xfrm>
            <a:off x="428596" y="2357430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28596" y="2571744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Ellipse 8"/>
          <p:cNvSpPr/>
          <p:nvPr/>
        </p:nvSpPr>
        <p:spPr>
          <a:xfrm>
            <a:off x="428596" y="2786058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11" name="Ellipse 10"/>
          <p:cNvSpPr/>
          <p:nvPr/>
        </p:nvSpPr>
        <p:spPr>
          <a:xfrm>
            <a:off x="428596" y="300037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19" name="Ellipse 18"/>
          <p:cNvSpPr/>
          <p:nvPr/>
        </p:nvSpPr>
        <p:spPr>
          <a:xfrm>
            <a:off x="5929322" y="1928802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20" name="Afrundet rektangel 19"/>
          <p:cNvSpPr/>
          <p:nvPr/>
        </p:nvSpPr>
        <p:spPr>
          <a:xfrm>
            <a:off x="6572264" y="1928802"/>
            <a:ext cx="2000264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1</a:t>
            </a:r>
          </a:p>
          <a:p>
            <a:pPr algn="ctr"/>
            <a:r>
              <a:rPr lang="da-DK" dirty="0" smtClean="0"/>
              <a:t>Sværmelyst</a:t>
            </a:r>
          </a:p>
          <a:p>
            <a:pPr algn="ctr"/>
            <a:r>
              <a:rPr lang="da-DK" dirty="0" smtClean="0"/>
              <a:t>+Rå tavler</a:t>
            </a:r>
          </a:p>
          <a:p>
            <a:pPr algn="ctr"/>
            <a:r>
              <a:rPr lang="da-DK" dirty="0" err="1" smtClean="0"/>
              <a:t>Yngelfri</a:t>
            </a:r>
            <a:endParaRPr lang="da-DK" dirty="0"/>
          </a:p>
        </p:txBody>
      </p:sp>
      <p:sp>
        <p:nvSpPr>
          <p:cNvPr id="24" name="Ellipse 23"/>
          <p:cNvSpPr/>
          <p:nvPr/>
        </p:nvSpPr>
        <p:spPr>
          <a:xfrm>
            <a:off x="5929322" y="2786058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25" name="Ellipse 24"/>
          <p:cNvSpPr/>
          <p:nvPr/>
        </p:nvSpPr>
        <p:spPr>
          <a:xfrm>
            <a:off x="5929322" y="300037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27" name="Afrundet rektangel 26"/>
          <p:cNvSpPr/>
          <p:nvPr/>
        </p:nvSpPr>
        <p:spPr>
          <a:xfrm>
            <a:off x="6572264" y="4357694"/>
            <a:ext cx="2000264" cy="135732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r>
              <a:rPr lang="da-DK" dirty="0" smtClean="0"/>
              <a:t>Nyt stade</a:t>
            </a:r>
            <a:endParaRPr lang="da-DK" dirty="0"/>
          </a:p>
        </p:txBody>
      </p:sp>
      <p:sp>
        <p:nvSpPr>
          <p:cNvPr id="28" name="Ellipse 27"/>
          <p:cNvSpPr/>
          <p:nvPr/>
        </p:nvSpPr>
        <p:spPr>
          <a:xfrm>
            <a:off x="5929322" y="4714884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5929322" y="4929198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1" name="Ellipse 30"/>
          <p:cNvSpPr/>
          <p:nvPr/>
        </p:nvSpPr>
        <p:spPr>
          <a:xfrm>
            <a:off x="5929322" y="5357826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32" name="Tekstboks 31"/>
          <p:cNvSpPr txBox="1"/>
          <p:nvPr/>
        </p:nvSpPr>
        <p:spPr>
          <a:xfrm>
            <a:off x="4000496" y="967071"/>
            <a:ext cx="901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Uge 1</a:t>
            </a:r>
            <a:endParaRPr lang="da-DK" sz="2400" b="1" dirty="0"/>
          </a:p>
        </p:txBody>
      </p:sp>
      <p:sp>
        <p:nvSpPr>
          <p:cNvPr id="33" name="Ellipse 32"/>
          <p:cNvSpPr/>
          <p:nvPr/>
        </p:nvSpPr>
        <p:spPr>
          <a:xfrm>
            <a:off x="4143372" y="3714752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4143372" y="3929066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4" name="Ellipse 53"/>
          <p:cNvSpPr/>
          <p:nvPr/>
        </p:nvSpPr>
        <p:spPr>
          <a:xfrm>
            <a:off x="4114138" y="2143116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cxnSp>
        <p:nvCxnSpPr>
          <p:cNvPr id="55" name="Lige forbindelse 54"/>
          <p:cNvCxnSpPr/>
          <p:nvPr/>
        </p:nvCxnSpPr>
        <p:spPr>
          <a:xfrm>
            <a:off x="4071934" y="2099812"/>
            <a:ext cx="571504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Lige forbindelse 55"/>
          <p:cNvCxnSpPr/>
          <p:nvPr/>
        </p:nvCxnSpPr>
        <p:spPr>
          <a:xfrm flipV="1">
            <a:off x="4042700" y="2071678"/>
            <a:ext cx="599640" cy="413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4143372" y="4143380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45" name="Ellipse 44"/>
          <p:cNvSpPr/>
          <p:nvPr/>
        </p:nvSpPr>
        <p:spPr>
          <a:xfrm>
            <a:off x="4429124" y="2857496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47" name="Tekstboks 46"/>
          <p:cNvSpPr txBox="1"/>
          <p:nvPr/>
        </p:nvSpPr>
        <p:spPr>
          <a:xfrm>
            <a:off x="3929058" y="2786058"/>
            <a:ext cx="574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+ ny</a:t>
            </a:r>
            <a:endParaRPr lang="da-DK" dirty="0"/>
          </a:p>
        </p:txBody>
      </p:sp>
      <p:cxnSp>
        <p:nvCxnSpPr>
          <p:cNvPr id="48" name="Lige pilforbindelse 47"/>
          <p:cNvCxnSpPr/>
          <p:nvPr/>
        </p:nvCxnSpPr>
        <p:spPr>
          <a:xfrm>
            <a:off x="4071934" y="3213098"/>
            <a:ext cx="100013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Ellipse 68"/>
          <p:cNvSpPr/>
          <p:nvPr/>
        </p:nvSpPr>
        <p:spPr>
          <a:xfrm>
            <a:off x="5786446" y="5072074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85" name="Ellipse 84"/>
          <p:cNvSpPr/>
          <p:nvPr/>
        </p:nvSpPr>
        <p:spPr>
          <a:xfrm>
            <a:off x="214282" y="2728688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83" name="Ellipse 82"/>
          <p:cNvSpPr/>
          <p:nvPr/>
        </p:nvSpPr>
        <p:spPr>
          <a:xfrm>
            <a:off x="500034" y="4214818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89" name="Ellipse 88"/>
          <p:cNvSpPr/>
          <p:nvPr/>
        </p:nvSpPr>
        <p:spPr>
          <a:xfrm>
            <a:off x="6000760" y="4214818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74" name="Ellipse 73"/>
          <p:cNvSpPr/>
          <p:nvPr/>
        </p:nvSpPr>
        <p:spPr>
          <a:xfrm>
            <a:off x="6215074" y="207167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cxnSp>
        <p:nvCxnSpPr>
          <p:cNvPr id="70" name="Lige pilforbindelse 69"/>
          <p:cNvCxnSpPr/>
          <p:nvPr/>
        </p:nvCxnSpPr>
        <p:spPr>
          <a:xfrm>
            <a:off x="3857620" y="3357562"/>
            <a:ext cx="1143008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428596" y="1658216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20" name="Afrundet rektangel 19"/>
          <p:cNvSpPr/>
          <p:nvPr/>
        </p:nvSpPr>
        <p:spPr>
          <a:xfrm>
            <a:off x="1071538" y="1658216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1</a:t>
            </a:r>
          </a:p>
          <a:p>
            <a:pPr algn="ctr"/>
            <a:r>
              <a:rPr lang="da-DK" dirty="0" smtClean="0"/>
              <a:t>Yngel &lt; 7 dage </a:t>
            </a:r>
            <a:r>
              <a:rPr lang="da-DK" dirty="0" err="1" smtClean="0"/>
              <a:t>gl</a:t>
            </a:r>
            <a:endParaRPr lang="da-DK" dirty="0" smtClean="0"/>
          </a:p>
          <a:p>
            <a:pPr algn="ctr"/>
            <a:r>
              <a:rPr lang="da-DK" dirty="0" smtClean="0"/>
              <a:t>Fri af sværmtrang</a:t>
            </a:r>
            <a:endParaRPr lang="da-DK" dirty="0"/>
          </a:p>
        </p:txBody>
      </p:sp>
      <p:sp>
        <p:nvSpPr>
          <p:cNvPr id="24" name="Ellipse 23"/>
          <p:cNvSpPr/>
          <p:nvPr/>
        </p:nvSpPr>
        <p:spPr>
          <a:xfrm>
            <a:off x="428596" y="2515472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25" name="Ellipse 24"/>
          <p:cNvSpPr/>
          <p:nvPr/>
        </p:nvSpPr>
        <p:spPr>
          <a:xfrm>
            <a:off x="428596" y="2729786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32" name="Tekstboks 31"/>
          <p:cNvSpPr txBox="1"/>
          <p:nvPr/>
        </p:nvSpPr>
        <p:spPr>
          <a:xfrm>
            <a:off x="4000496" y="1071546"/>
            <a:ext cx="901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Uge 2</a:t>
            </a:r>
            <a:endParaRPr lang="da-DK" sz="2400" b="1" dirty="0"/>
          </a:p>
        </p:txBody>
      </p:sp>
      <p:sp>
        <p:nvSpPr>
          <p:cNvPr id="40" name="Ellipse 39"/>
          <p:cNvSpPr/>
          <p:nvPr/>
        </p:nvSpPr>
        <p:spPr>
          <a:xfrm>
            <a:off x="6000760" y="1643050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41" name="Afrundet rektangel 40"/>
          <p:cNvSpPr/>
          <p:nvPr/>
        </p:nvSpPr>
        <p:spPr>
          <a:xfrm>
            <a:off x="6643702" y="1643050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1</a:t>
            </a:r>
          </a:p>
          <a:p>
            <a:pPr algn="ctr"/>
            <a:r>
              <a:rPr lang="da-DK" dirty="0" smtClean="0"/>
              <a:t>Skift dronetavler resten af sæson</a:t>
            </a:r>
            <a:endParaRPr lang="da-DK" dirty="0"/>
          </a:p>
        </p:txBody>
      </p:sp>
      <p:sp>
        <p:nvSpPr>
          <p:cNvPr id="43" name="Ellipse 42"/>
          <p:cNvSpPr/>
          <p:nvPr/>
        </p:nvSpPr>
        <p:spPr>
          <a:xfrm>
            <a:off x="6000760" y="2500306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44" name="Ellipse 43"/>
          <p:cNvSpPr/>
          <p:nvPr/>
        </p:nvSpPr>
        <p:spPr>
          <a:xfrm>
            <a:off x="6000760" y="2714620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63" name="Ellipse 62"/>
          <p:cNvSpPr/>
          <p:nvPr/>
        </p:nvSpPr>
        <p:spPr>
          <a:xfrm>
            <a:off x="6000760" y="5072074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66" name="Ellipse 65"/>
          <p:cNvSpPr/>
          <p:nvPr/>
        </p:nvSpPr>
        <p:spPr>
          <a:xfrm>
            <a:off x="6000760" y="4429132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6000760" y="4643446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3" name="Ellipse 72"/>
          <p:cNvSpPr/>
          <p:nvPr/>
        </p:nvSpPr>
        <p:spPr>
          <a:xfrm>
            <a:off x="4143372" y="3429000"/>
            <a:ext cx="785818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79" name="Afrundet rektangel 78"/>
          <p:cNvSpPr/>
          <p:nvPr/>
        </p:nvSpPr>
        <p:spPr>
          <a:xfrm>
            <a:off x="6715140" y="4000504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r>
              <a:rPr lang="da-DK" dirty="0" smtClean="0"/>
              <a:t>ingen yngel &lt; 1 uge </a:t>
            </a:r>
            <a:r>
              <a:rPr lang="da-DK" dirty="0" err="1" smtClean="0"/>
              <a:t>gl</a:t>
            </a:r>
            <a:endParaRPr lang="da-DK" dirty="0"/>
          </a:p>
        </p:txBody>
      </p:sp>
      <p:sp>
        <p:nvSpPr>
          <p:cNvPr id="59" name="Ellipse 58"/>
          <p:cNvSpPr/>
          <p:nvPr/>
        </p:nvSpPr>
        <p:spPr>
          <a:xfrm>
            <a:off x="642910" y="207167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60" name="Afrundet rektangel 59"/>
          <p:cNvSpPr/>
          <p:nvPr/>
        </p:nvSpPr>
        <p:spPr>
          <a:xfrm>
            <a:off x="1142976" y="4071942"/>
            <a:ext cx="2000264" cy="135732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r>
              <a:rPr lang="da-DK" dirty="0" smtClean="0"/>
              <a:t>ingen yngel &lt; 1 uge </a:t>
            </a:r>
            <a:r>
              <a:rPr lang="da-DK" dirty="0" err="1" smtClean="0"/>
              <a:t>gl</a:t>
            </a:r>
            <a:endParaRPr lang="da-DK" dirty="0"/>
          </a:p>
        </p:txBody>
      </p:sp>
      <p:sp>
        <p:nvSpPr>
          <p:cNvPr id="61" name="Ellipse 60"/>
          <p:cNvSpPr/>
          <p:nvPr/>
        </p:nvSpPr>
        <p:spPr>
          <a:xfrm>
            <a:off x="500034" y="4429132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64" name="Ellipse 63"/>
          <p:cNvSpPr/>
          <p:nvPr/>
        </p:nvSpPr>
        <p:spPr>
          <a:xfrm>
            <a:off x="500034" y="4643446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5" name="Ellipse 64"/>
          <p:cNvSpPr/>
          <p:nvPr/>
        </p:nvSpPr>
        <p:spPr>
          <a:xfrm>
            <a:off x="500034" y="5072074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10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1 familie system </a:t>
            </a:r>
            <a:br>
              <a:rPr lang="da-DK" dirty="0" smtClean="0"/>
            </a:br>
            <a:endParaRPr lang="da-DK" sz="2700" dirty="0"/>
          </a:p>
        </p:txBody>
      </p:sp>
      <p:sp>
        <p:nvSpPr>
          <p:cNvPr id="101" name="Tekstboks 100"/>
          <p:cNvSpPr txBox="1"/>
          <p:nvPr/>
        </p:nvSpPr>
        <p:spPr>
          <a:xfrm>
            <a:off x="927564" y="4201848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102" name="Tekstboks 101"/>
          <p:cNvSpPr txBox="1"/>
          <p:nvPr/>
        </p:nvSpPr>
        <p:spPr>
          <a:xfrm>
            <a:off x="6429388" y="4214818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Ellipse 42"/>
          <p:cNvSpPr/>
          <p:nvPr/>
        </p:nvSpPr>
        <p:spPr>
          <a:xfrm>
            <a:off x="5643570" y="442913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108" name="Ellipse 107"/>
          <p:cNvSpPr/>
          <p:nvPr/>
        </p:nvSpPr>
        <p:spPr>
          <a:xfrm>
            <a:off x="142844" y="442913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100" name="Ellipse 99"/>
          <p:cNvSpPr/>
          <p:nvPr/>
        </p:nvSpPr>
        <p:spPr>
          <a:xfrm>
            <a:off x="5929322" y="3542642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101" name="Tekstboks 100"/>
          <p:cNvSpPr txBox="1"/>
          <p:nvPr/>
        </p:nvSpPr>
        <p:spPr>
          <a:xfrm>
            <a:off x="6357950" y="3528574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cxnSp>
        <p:nvCxnSpPr>
          <p:cNvPr id="83" name="Lige pilforbindelse 82"/>
          <p:cNvCxnSpPr/>
          <p:nvPr/>
        </p:nvCxnSpPr>
        <p:spPr>
          <a:xfrm flipV="1">
            <a:off x="3357554" y="4714884"/>
            <a:ext cx="2214578" cy="9286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/>
          <p:cNvSpPr/>
          <p:nvPr/>
        </p:nvSpPr>
        <p:spPr>
          <a:xfrm>
            <a:off x="428596" y="3571876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57" name="Tekstboks 56"/>
          <p:cNvSpPr txBox="1"/>
          <p:nvPr/>
        </p:nvSpPr>
        <p:spPr>
          <a:xfrm>
            <a:off x="857224" y="3557808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32" name="Tekstboks 31"/>
          <p:cNvSpPr txBox="1"/>
          <p:nvPr/>
        </p:nvSpPr>
        <p:spPr>
          <a:xfrm>
            <a:off x="3786182" y="1142984"/>
            <a:ext cx="1406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Uge 3 + …</a:t>
            </a:r>
            <a:endParaRPr lang="da-DK" sz="2400" b="1" dirty="0"/>
          </a:p>
        </p:txBody>
      </p:sp>
      <p:sp>
        <p:nvSpPr>
          <p:cNvPr id="66" name="Ellipse 65"/>
          <p:cNvSpPr/>
          <p:nvPr/>
        </p:nvSpPr>
        <p:spPr>
          <a:xfrm>
            <a:off x="428596" y="3786190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67" name="Ellipse 66"/>
          <p:cNvSpPr/>
          <p:nvPr/>
        </p:nvSpPr>
        <p:spPr>
          <a:xfrm>
            <a:off x="428596" y="4000504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8" name="Afrundet rektangel 77"/>
          <p:cNvSpPr/>
          <p:nvPr/>
        </p:nvSpPr>
        <p:spPr>
          <a:xfrm>
            <a:off x="1142976" y="3357562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r>
              <a:rPr lang="da-DK" dirty="0" smtClean="0"/>
              <a:t>Ingen yngel &lt; 2 uger </a:t>
            </a:r>
            <a:r>
              <a:rPr lang="da-DK" dirty="0" err="1" smtClean="0"/>
              <a:t>gl</a:t>
            </a:r>
            <a:endParaRPr lang="da-DK" dirty="0"/>
          </a:p>
        </p:txBody>
      </p:sp>
      <p:sp>
        <p:nvSpPr>
          <p:cNvPr id="59" name="Ellipse 58"/>
          <p:cNvSpPr/>
          <p:nvPr/>
        </p:nvSpPr>
        <p:spPr>
          <a:xfrm>
            <a:off x="4429124" y="4576092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61" name="Ellipse 60"/>
          <p:cNvSpPr/>
          <p:nvPr/>
        </p:nvSpPr>
        <p:spPr>
          <a:xfrm>
            <a:off x="4429124" y="4990652"/>
            <a:ext cx="642942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u.Dr</a:t>
            </a:r>
            <a:endParaRPr lang="da-DK" sz="1200" dirty="0"/>
          </a:p>
        </p:txBody>
      </p:sp>
      <p:sp>
        <p:nvSpPr>
          <p:cNvPr id="64" name="Ellipse 63"/>
          <p:cNvSpPr/>
          <p:nvPr/>
        </p:nvSpPr>
        <p:spPr>
          <a:xfrm>
            <a:off x="4429124" y="5419280"/>
            <a:ext cx="642942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b.Dr</a:t>
            </a:r>
            <a:endParaRPr lang="da-DK" sz="1200" dirty="0"/>
          </a:p>
        </p:txBody>
      </p:sp>
      <p:sp>
        <p:nvSpPr>
          <p:cNvPr id="65" name="Tekstboks 64"/>
          <p:cNvSpPr txBox="1"/>
          <p:nvPr/>
        </p:nvSpPr>
        <p:spPr>
          <a:xfrm>
            <a:off x="3571868" y="4490586"/>
            <a:ext cx="724557" cy="1295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dirty="0" smtClean="0"/>
              <a:t>Uge 3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Uge 4</a:t>
            </a:r>
          </a:p>
          <a:p>
            <a:pPr>
              <a:lnSpc>
                <a:spcPct val="150000"/>
              </a:lnSpc>
            </a:pPr>
            <a:r>
              <a:rPr lang="da-DK" dirty="0" smtClean="0"/>
              <a:t>Uge 5</a:t>
            </a:r>
            <a:endParaRPr lang="da-DK" dirty="0"/>
          </a:p>
        </p:txBody>
      </p:sp>
      <p:sp>
        <p:nvSpPr>
          <p:cNvPr id="68" name="Tekstboks 67"/>
          <p:cNvSpPr txBox="1"/>
          <p:nvPr/>
        </p:nvSpPr>
        <p:spPr>
          <a:xfrm>
            <a:off x="4929190" y="4562024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71" name="Tekstboks 70"/>
          <p:cNvSpPr txBox="1"/>
          <p:nvPr/>
        </p:nvSpPr>
        <p:spPr>
          <a:xfrm>
            <a:off x="5072066" y="5419280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72" name="Tekstboks 71"/>
          <p:cNvSpPr txBox="1"/>
          <p:nvPr/>
        </p:nvSpPr>
        <p:spPr>
          <a:xfrm>
            <a:off x="5072066" y="4990652"/>
            <a:ext cx="268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 smtClean="0"/>
              <a:t>?</a:t>
            </a:r>
            <a:endParaRPr lang="da-DK" sz="1400" dirty="0"/>
          </a:p>
        </p:txBody>
      </p:sp>
      <p:sp>
        <p:nvSpPr>
          <p:cNvPr id="84" name="Afrundet rektangel 83"/>
          <p:cNvSpPr/>
          <p:nvPr/>
        </p:nvSpPr>
        <p:spPr>
          <a:xfrm>
            <a:off x="6572264" y="3357562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r>
              <a:rPr lang="da-DK" dirty="0" smtClean="0"/>
              <a:t>Ny familie</a:t>
            </a:r>
          </a:p>
          <a:p>
            <a:pPr algn="ctr"/>
            <a:r>
              <a:rPr lang="da-DK" dirty="0" smtClean="0"/>
              <a:t>Skift dronetavler resten af sæson</a:t>
            </a:r>
          </a:p>
          <a:p>
            <a:pPr algn="ctr"/>
            <a:endParaRPr lang="da-DK" dirty="0"/>
          </a:p>
        </p:txBody>
      </p:sp>
      <p:sp>
        <p:nvSpPr>
          <p:cNvPr id="92" name="Ellipse 91"/>
          <p:cNvSpPr/>
          <p:nvPr/>
        </p:nvSpPr>
        <p:spPr>
          <a:xfrm>
            <a:off x="5929322" y="3786190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5929322" y="4000504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5" name="Ellipse 94"/>
          <p:cNvSpPr/>
          <p:nvPr/>
        </p:nvSpPr>
        <p:spPr>
          <a:xfrm>
            <a:off x="5929322" y="442913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96" name="Tekstboks 95"/>
          <p:cNvSpPr txBox="1"/>
          <p:nvPr/>
        </p:nvSpPr>
        <p:spPr>
          <a:xfrm>
            <a:off x="2428860" y="550070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Udefra:</a:t>
            </a:r>
            <a:endParaRPr lang="da-DK" dirty="0"/>
          </a:p>
        </p:txBody>
      </p:sp>
      <p:sp>
        <p:nvSpPr>
          <p:cNvPr id="107" name="Ellipse 106"/>
          <p:cNvSpPr/>
          <p:nvPr/>
        </p:nvSpPr>
        <p:spPr>
          <a:xfrm>
            <a:off x="428596" y="442913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4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1 familie system </a:t>
            </a:r>
            <a:br>
              <a:rPr lang="da-DK" dirty="0" smtClean="0"/>
            </a:br>
            <a:endParaRPr lang="da-DK" sz="27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Ellipse 59"/>
          <p:cNvSpPr/>
          <p:nvPr/>
        </p:nvSpPr>
        <p:spPr>
          <a:xfrm>
            <a:off x="5715008" y="2928934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59" name="Ellipse 58"/>
          <p:cNvSpPr/>
          <p:nvPr/>
        </p:nvSpPr>
        <p:spPr>
          <a:xfrm>
            <a:off x="5715008" y="407194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37" name="Afrundet rektangel 36"/>
          <p:cNvSpPr/>
          <p:nvPr/>
        </p:nvSpPr>
        <p:spPr>
          <a:xfrm>
            <a:off x="6572264" y="3571876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Magasin </a:t>
            </a:r>
          </a:p>
          <a:p>
            <a:pPr algn="ctr"/>
            <a:r>
              <a:rPr lang="da-DK" dirty="0" smtClean="0"/>
              <a:t>+ Rå tavler</a:t>
            </a:r>
          </a:p>
          <a:p>
            <a:pPr algn="ctr"/>
            <a:endParaRPr lang="da-DK" dirty="0"/>
          </a:p>
        </p:txBody>
      </p:sp>
      <p:sp>
        <p:nvSpPr>
          <p:cNvPr id="36" name="Ellipse 35"/>
          <p:cNvSpPr/>
          <p:nvPr/>
        </p:nvSpPr>
        <p:spPr>
          <a:xfrm>
            <a:off x="5643570" y="4786322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cxnSp>
        <p:nvCxnSpPr>
          <p:cNvPr id="35" name="Lige pilforbindelse 34"/>
          <p:cNvCxnSpPr/>
          <p:nvPr/>
        </p:nvCxnSpPr>
        <p:spPr>
          <a:xfrm>
            <a:off x="3786182" y="2786058"/>
            <a:ext cx="928694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2-familiesystem</a:t>
            </a:r>
            <a:br>
              <a:rPr lang="da-DK" dirty="0" smtClean="0"/>
            </a:br>
            <a:r>
              <a:rPr lang="da-DK" sz="2700" dirty="0"/>
              <a:t> </a:t>
            </a:r>
          </a:p>
        </p:txBody>
      </p:sp>
      <p:sp>
        <p:nvSpPr>
          <p:cNvPr id="4" name="Ellipse 3"/>
          <p:cNvSpPr/>
          <p:nvPr/>
        </p:nvSpPr>
        <p:spPr>
          <a:xfrm>
            <a:off x="428596" y="1857364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5" name="Afrundet rektangel 4"/>
          <p:cNvSpPr/>
          <p:nvPr/>
        </p:nvSpPr>
        <p:spPr>
          <a:xfrm>
            <a:off x="1071538" y="1857364"/>
            <a:ext cx="2000264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1</a:t>
            </a:r>
          </a:p>
          <a:p>
            <a:pPr algn="ctr"/>
            <a:r>
              <a:rPr lang="da-DK" dirty="0" smtClean="0"/>
              <a:t>sværmelyst</a:t>
            </a:r>
            <a:endParaRPr lang="da-DK" dirty="0"/>
          </a:p>
        </p:txBody>
      </p:sp>
      <p:sp>
        <p:nvSpPr>
          <p:cNvPr id="6" name="Ellipse 5"/>
          <p:cNvSpPr/>
          <p:nvPr/>
        </p:nvSpPr>
        <p:spPr>
          <a:xfrm>
            <a:off x="428596" y="2071678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sp>
        <p:nvSpPr>
          <p:cNvPr id="7" name="Ellipse 6"/>
          <p:cNvSpPr/>
          <p:nvPr/>
        </p:nvSpPr>
        <p:spPr>
          <a:xfrm>
            <a:off x="428596" y="2285992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28596" y="2500306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Ellipse 8"/>
          <p:cNvSpPr/>
          <p:nvPr/>
        </p:nvSpPr>
        <p:spPr>
          <a:xfrm>
            <a:off x="428596" y="2714620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11" name="Ellipse 10"/>
          <p:cNvSpPr/>
          <p:nvPr/>
        </p:nvSpPr>
        <p:spPr>
          <a:xfrm>
            <a:off x="428596" y="2928934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12" name="Ellipse 11"/>
          <p:cNvSpPr/>
          <p:nvPr/>
        </p:nvSpPr>
        <p:spPr>
          <a:xfrm>
            <a:off x="428596" y="3857628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13" name="Afrundet rektangel 12"/>
          <p:cNvSpPr/>
          <p:nvPr/>
        </p:nvSpPr>
        <p:spPr>
          <a:xfrm>
            <a:off x="1071538" y="3857628"/>
            <a:ext cx="2000264" cy="1428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endParaRPr lang="da-DK" dirty="0"/>
          </a:p>
        </p:txBody>
      </p:sp>
      <p:sp>
        <p:nvSpPr>
          <p:cNvPr id="15" name="Ellipse 14"/>
          <p:cNvSpPr/>
          <p:nvPr/>
        </p:nvSpPr>
        <p:spPr>
          <a:xfrm>
            <a:off x="428596" y="4286256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28596" y="4500570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" name="Ellipse 16"/>
          <p:cNvSpPr/>
          <p:nvPr/>
        </p:nvSpPr>
        <p:spPr>
          <a:xfrm>
            <a:off x="428596" y="4714884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18" name="Ellipse 17"/>
          <p:cNvSpPr/>
          <p:nvPr/>
        </p:nvSpPr>
        <p:spPr>
          <a:xfrm>
            <a:off x="428596" y="4929198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19" name="Ellipse 18"/>
          <p:cNvSpPr/>
          <p:nvPr/>
        </p:nvSpPr>
        <p:spPr>
          <a:xfrm>
            <a:off x="5929322" y="1857364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20" name="Afrundet rektangel 19"/>
          <p:cNvSpPr/>
          <p:nvPr/>
        </p:nvSpPr>
        <p:spPr>
          <a:xfrm>
            <a:off x="6572264" y="1857364"/>
            <a:ext cx="2000264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1</a:t>
            </a:r>
          </a:p>
          <a:p>
            <a:pPr algn="ctr"/>
            <a:r>
              <a:rPr lang="da-DK" dirty="0" smtClean="0"/>
              <a:t>Sværmelyst</a:t>
            </a:r>
          </a:p>
          <a:p>
            <a:pPr algn="ctr"/>
            <a:r>
              <a:rPr lang="da-DK" dirty="0" smtClean="0"/>
              <a:t>+Rå tavler</a:t>
            </a:r>
          </a:p>
          <a:p>
            <a:pPr algn="ctr"/>
            <a:r>
              <a:rPr lang="da-DK" dirty="0" err="1" smtClean="0"/>
              <a:t>Yngelfri</a:t>
            </a:r>
            <a:endParaRPr lang="da-DK" dirty="0"/>
          </a:p>
        </p:txBody>
      </p:sp>
      <p:sp>
        <p:nvSpPr>
          <p:cNvPr id="23" name="Ellipse 22"/>
          <p:cNvSpPr/>
          <p:nvPr/>
        </p:nvSpPr>
        <p:spPr>
          <a:xfrm>
            <a:off x="5929322" y="2500306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4" name="Ellipse 23"/>
          <p:cNvSpPr/>
          <p:nvPr/>
        </p:nvSpPr>
        <p:spPr>
          <a:xfrm>
            <a:off x="5929322" y="2714620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25" name="Ellipse 24"/>
          <p:cNvSpPr/>
          <p:nvPr/>
        </p:nvSpPr>
        <p:spPr>
          <a:xfrm>
            <a:off x="5929322" y="2928934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26" name="Ellipse 25"/>
          <p:cNvSpPr/>
          <p:nvPr/>
        </p:nvSpPr>
        <p:spPr>
          <a:xfrm>
            <a:off x="5929322" y="3643314"/>
            <a:ext cx="500066" cy="285752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Dr</a:t>
            </a:r>
            <a:endParaRPr lang="da-DK" sz="1200" dirty="0"/>
          </a:p>
        </p:txBody>
      </p:sp>
      <p:sp>
        <p:nvSpPr>
          <p:cNvPr id="27" name="Afrundet rektangel 26"/>
          <p:cNvSpPr/>
          <p:nvPr/>
        </p:nvSpPr>
        <p:spPr>
          <a:xfrm>
            <a:off x="6572264" y="4500570"/>
            <a:ext cx="2000264" cy="92869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2</a:t>
            </a:r>
          </a:p>
          <a:p>
            <a:pPr algn="ctr"/>
            <a:endParaRPr lang="da-DK" dirty="0"/>
          </a:p>
        </p:txBody>
      </p:sp>
      <p:sp>
        <p:nvSpPr>
          <p:cNvPr id="28" name="Ellipse 27"/>
          <p:cNvSpPr/>
          <p:nvPr/>
        </p:nvSpPr>
        <p:spPr>
          <a:xfrm>
            <a:off x="5929322" y="4786322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5929322" y="5000636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0" name="Ellipse 29"/>
          <p:cNvSpPr/>
          <p:nvPr/>
        </p:nvSpPr>
        <p:spPr>
          <a:xfrm>
            <a:off x="5929322" y="5214950"/>
            <a:ext cx="500066" cy="28575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T</a:t>
            </a:r>
          </a:p>
        </p:txBody>
      </p:sp>
      <p:sp>
        <p:nvSpPr>
          <p:cNvPr id="31" name="Ellipse 30"/>
          <p:cNvSpPr/>
          <p:nvPr/>
        </p:nvSpPr>
        <p:spPr>
          <a:xfrm>
            <a:off x="5929322" y="4071942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32" name="Tekstboks 31"/>
          <p:cNvSpPr txBox="1"/>
          <p:nvPr/>
        </p:nvSpPr>
        <p:spPr>
          <a:xfrm>
            <a:off x="4000496" y="1000108"/>
            <a:ext cx="901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Uge 1</a:t>
            </a:r>
            <a:endParaRPr lang="da-DK" sz="2400" b="1" dirty="0"/>
          </a:p>
        </p:txBody>
      </p:sp>
      <p:sp>
        <p:nvSpPr>
          <p:cNvPr id="33" name="Ellipse 32"/>
          <p:cNvSpPr/>
          <p:nvPr/>
        </p:nvSpPr>
        <p:spPr>
          <a:xfrm>
            <a:off x="4000496" y="2928934"/>
            <a:ext cx="500066" cy="28575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>
                <a:solidFill>
                  <a:schemeClr val="tx1"/>
                </a:solidFill>
              </a:rPr>
              <a:t>Y</a:t>
            </a:r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38" name="Rektangel 37"/>
          <p:cNvSpPr/>
          <p:nvPr/>
        </p:nvSpPr>
        <p:spPr>
          <a:xfrm>
            <a:off x="6544128" y="4500570"/>
            <a:ext cx="2071702" cy="714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Tekstboks 38"/>
          <p:cNvSpPr txBox="1"/>
          <p:nvPr/>
        </p:nvSpPr>
        <p:spPr>
          <a:xfrm>
            <a:off x="1357290" y="5643578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* Flyt AL yngel til under dronningegitter på stade 2. </a:t>
            </a:r>
          </a:p>
          <a:p>
            <a:r>
              <a:rPr lang="da-DK" dirty="0" smtClean="0"/>
              <a:t>* Dronning 2 over gitter med kun rå tavler og egne dronetavler.</a:t>
            </a:r>
          </a:p>
          <a:p>
            <a:r>
              <a:rPr lang="da-DK" dirty="0" smtClean="0"/>
              <a:t>* Fyld efter med rå tavler i stade 1.</a:t>
            </a:r>
            <a:endParaRPr lang="da-DK" dirty="0"/>
          </a:p>
        </p:txBody>
      </p:sp>
      <p:sp>
        <p:nvSpPr>
          <p:cNvPr id="40" name="Ellipse 39"/>
          <p:cNvSpPr/>
          <p:nvPr/>
        </p:nvSpPr>
        <p:spPr>
          <a:xfrm>
            <a:off x="3685510" y="3199518"/>
            <a:ext cx="500066" cy="28575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42" name="Lige forbindelse 41"/>
          <p:cNvCxnSpPr/>
          <p:nvPr/>
        </p:nvCxnSpPr>
        <p:spPr>
          <a:xfrm>
            <a:off x="3643306" y="3171382"/>
            <a:ext cx="571504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forbindelse 45"/>
          <p:cNvCxnSpPr/>
          <p:nvPr/>
        </p:nvCxnSpPr>
        <p:spPr>
          <a:xfrm flipV="1">
            <a:off x="3614072" y="3143248"/>
            <a:ext cx="599640" cy="413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Ellipse 53"/>
          <p:cNvSpPr/>
          <p:nvPr/>
        </p:nvSpPr>
        <p:spPr>
          <a:xfrm>
            <a:off x="4000496" y="1785926"/>
            <a:ext cx="500066" cy="285752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err="1" smtClean="0"/>
              <a:t>Dc</a:t>
            </a:r>
            <a:endParaRPr lang="da-DK" sz="1200" dirty="0"/>
          </a:p>
        </p:txBody>
      </p:sp>
      <p:cxnSp>
        <p:nvCxnSpPr>
          <p:cNvPr id="55" name="Lige forbindelse 54"/>
          <p:cNvCxnSpPr/>
          <p:nvPr/>
        </p:nvCxnSpPr>
        <p:spPr>
          <a:xfrm>
            <a:off x="3958292" y="1742622"/>
            <a:ext cx="571504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Lige forbindelse 55"/>
          <p:cNvCxnSpPr/>
          <p:nvPr/>
        </p:nvCxnSpPr>
        <p:spPr>
          <a:xfrm flipV="1">
            <a:off x="3929058" y="1714488"/>
            <a:ext cx="599640" cy="413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/>
          <p:cNvSpPr/>
          <p:nvPr/>
        </p:nvSpPr>
        <p:spPr>
          <a:xfrm>
            <a:off x="4286248" y="2357430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62" name="Tekstboks 61"/>
          <p:cNvSpPr txBox="1"/>
          <p:nvPr/>
        </p:nvSpPr>
        <p:spPr>
          <a:xfrm>
            <a:off x="3786182" y="2285992"/>
            <a:ext cx="574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+ ny</a:t>
            </a:r>
            <a:endParaRPr lang="da-DK" dirty="0"/>
          </a:p>
        </p:txBody>
      </p:sp>
      <p:cxnSp>
        <p:nvCxnSpPr>
          <p:cNvPr id="63" name="Lige pilforbindelse 62"/>
          <p:cNvCxnSpPr/>
          <p:nvPr/>
        </p:nvCxnSpPr>
        <p:spPr>
          <a:xfrm>
            <a:off x="3929058" y="2713032"/>
            <a:ext cx="100013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lipse 63"/>
          <p:cNvSpPr/>
          <p:nvPr/>
        </p:nvSpPr>
        <p:spPr>
          <a:xfrm>
            <a:off x="4357686" y="4000504"/>
            <a:ext cx="500066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 smtClean="0"/>
              <a:t>DT</a:t>
            </a:r>
            <a:endParaRPr lang="da-DK" sz="1200" dirty="0"/>
          </a:p>
        </p:txBody>
      </p:sp>
      <p:sp>
        <p:nvSpPr>
          <p:cNvPr id="65" name="Tekstboks 64"/>
          <p:cNvSpPr txBox="1"/>
          <p:nvPr/>
        </p:nvSpPr>
        <p:spPr>
          <a:xfrm>
            <a:off x="3857620" y="3929066"/>
            <a:ext cx="574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+ ny</a:t>
            </a:r>
            <a:endParaRPr lang="da-DK" dirty="0"/>
          </a:p>
        </p:txBody>
      </p:sp>
      <p:cxnSp>
        <p:nvCxnSpPr>
          <p:cNvPr id="66" name="Lige pilforbindelse 65"/>
          <p:cNvCxnSpPr/>
          <p:nvPr/>
        </p:nvCxnSpPr>
        <p:spPr>
          <a:xfrm>
            <a:off x="4000496" y="4356106"/>
            <a:ext cx="100013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525</Words>
  <Application>Microsoft Office PowerPoint</Application>
  <PresentationFormat>Skærmshow (4:3)</PresentationFormat>
  <Paragraphs>281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Kontortema</vt:lpstr>
      <vt:lpstr>Bioteknisk bekæmpelse af varroamider</vt:lpstr>
      <vt:lpstr>Bioteknisk behandling</vt:lpstr>
      <vt:lpstr>Bioteknisk behandling</vt:lpstr>
      <vt:lpstr>Forebyggelse</vt:lpstr>
      <vt:lpstr>Anvendte symboler</vt:lpstr>
      <vt:lpstr>1 familie system  </vt:lpstr>
      <vt:lpstr>1 familie system  </vt:lpstr>
      <vt:lpstr>1 familie system  </vt:lpstr>
      <vt:lpstr>2-familiesystem  </vt:lpstr>
      <vt:lpstr>2-familiesystem  </vt:lpstr>
      <vt:lpstr>2-familiesystem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Primdahl</dc:creator>
  <cp:lastModifiedBy>Primdahl</cp:lastModifiedBy>
  <cp:revision>32</cp:revision>
  <dcterms:created xsi:type="dcterms:W3CDTF">2020-01-11T17:21:49Z</dcterms:created>
  <dcterms:modified xsi:type="dcterms:W3CDTF">2020-01-12T12:51:07Z</dcterms:modified>
</cp:coreProperties>
</file>